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8" r:id="rId6"/>
    <p:sldId id="259" r:id="rId7"/>
    <p:sldId id="260" r:id="rId8"/>
    <p:sldId id="269" r:id="rId9"/>
    <p:sldId id="262" r:id="rId10"/>
    <p:sldId id="263" r:id="rId11"/>
    <p:sldId id="270" r:id="rId12"/>
    <p:sldId id="271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067"/>
    <a:srgbClr val="014E7D"/>
    <a:srgbClr val="3F3F3F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74" autoAdjust="0"/>
  </p:normalViewPr>
  <p:slideViewPr>
    <p:cSldViewPr snapToGrid="0" showGuides="1">
      <p:cViewPr>
        <p:scale>
          <a:sx n="100" d="100"/>
          <a:sy n="100" d="100"/>
        </p:scale>
        <p:origin x="816" y="52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F1CAE0-DC41-4154-B76A-909344DC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603" y="1257574"/>
            <a:ext cx="4853573" cy="16162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Park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603" y="3429000"/>
            <a:ext cx="7094749" cy="1257574"/>
          </a:xfrm>
        </p:spPr>
        <p:txBody>
          <a:bodyPr/>
          <a:lstStyle/>
          <a:p>
            <a:pPr rtl="0"/>
            <a:r>
              <a:rPr lang="en-US" sz="2400" dirty="0">
                <a:solidFill>
                  <a:schemeClr val="bg1"/>
                </a:solidFill>
              </a:rPr>
              <a:t>TEAM NUMBER:11</a:t>
            </a:r>
          </a:p>
          <a:p>
            <a:pPr rtl="0"/>
            <a:r>
              <a:rPr lang="en-US" sz="2400" dirty="0">
                <a:solidFill>
                  <a:schemeClr val="bg1"/>
                </a:solidFill>
              </a:rPr>
              <a:t>TEAM/PROJECT NAME:	We Park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DCC5-1F56-4154-99FE-84486D1C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8305"/>
            <a:ext cx="2208904" cy="80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91C544-1749-4E55-B52D-768C20696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904" y="6048305"/>
            <a:ext cx="2631447" cy="8120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01AF03-F07E-4EDC-A1AB-9A286D12B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75" y="831906"/>
            <a:ext cx="13525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326570"/>
            <a:ext cx="5838825" cy="705305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/>
              <a:t>Future Features</a:t>
            </a:r>
            <a:r>
              <a:rPr lang="ar-SA" sz="3600" b="1" dirty="0"/>
              <a:t> &amp; </a:t>
            </a:r>
            <a:r>
              <a:rPr lang="en-GB" sz="3600" b="1" dirty="0"/>
              <a:t>Desserts</a:t>
            </a:r>
            <a:r>
              <a:rPr lang="ar-SA" sz="3600" b="1" dirty="0"/>
              <a:t> 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15205191-0295-4C41-A6D5-EB38BFBD6C6D}"/>
              </a:ext>
            </a:extLst>
          </p:cNvPr>
          <p:cNvSpPr txBox="1">
            <a:spLocks/>
          </p:cNvSpPr>
          <p:nvPr/>
        </p:nvSpPr>
        <p:spPr>
          <a:xfrm>
            <a:off x="2317977" y="3207205"/>
            <a:ext cx="7556046" cy="326707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288000" tIns="45720" rIns="91440" bIns="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app will work with bigger places and more parking lots.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app will include a feature for ads and discounts d-coupons for located nearby stores.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team will provide a smarter system for this parking lots with more advanced sensors and more features.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000" b="1" dirty="0"/>
              <a:t>The app will do a promotion system and work with SEO to advertise parking lots.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r>
              <a:rPr lang="en-US" sz="2000" dirty="0"/>
              <a:t>The app will contain special vans parking lots for breaks .</a:t>
            </a:r>
          </a:p>
          <a:p>
            <a:pPr marL="571500" indent="-571500" algn="l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5075" y="6096000"/>
            <a:ext cx="2650625" cy="762000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BB0705-E77E-46D7-9225-7BE54612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3550" y="104775"/>
            <a:ext cx="1352550" cy="152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A213E4-D05E-499F-AF83-EA58A99F84CF}"/>
              </a:ext>
            </a:extLst>
          </p:cNvPr>
          <p:cNvSpPr/>
          <p:nvPr/>
        </p:nvSpPr>
        <p:spPr>
          <a:xfrm>
            <a:off x="6096000" y="3429000"/>
            <a:ext cx="2371725" cy="23336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3E3E0E-759A-4034-91A5-AC6F498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0" y="2164555"/>
            <a:ext cx="1822523" cy="181268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289DA7-AB47-43AF-AC0F-2D35BE459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573" y="2111762"/>
            <a:ext cx="1915677" cy="186547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E3B766-EC4D-4A87-AFC4-105CBD9A4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149" y="2043665"/>
            <a:ext cx="1822523" cy="193357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25C8AC-F661-4AEC-9D50-4D73B9195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175" y="2043665"/>
            <a:ext cx="1822523" cy="193357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itle 7">
            <a:extLst>
              <a:ext uri="{FF2B5EF4-FFF2-40B4-BE49-F238E27FC236}">
                <a16:creationId xmlns:a16="http://schemas.microsoft.com/office/drawing/2014/main" id="{4100BDBD-E63F-460A-8D1F-28BA38778167}"/>
              </a:ext>
            </a:extLst>
          </p:cNvPr>
          <p:cNvSpPr txBox="1">
            <a:spLocks/>
          </p:cNvSpPr>
          <p:nvPr/>
        </p:nvSpPr>
        <p:spPr>
          <a:xfrm>
            <a:off x="664734" y="3931441"/>
            <a:ext cx="1619322" cy="44774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</a:rPr>
              <a:t>Omri</a:t>
            </a:r>
            <a:r>
              <a:rPr lang="en-US" sz="2400" dirty="0">
                <a:solidFill>
                  <a:schemeClr val="bg1"/>
                </a:solidFill>
              </a:rPr>
              <a:t> Zaher</a:t>
            </a: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40" name="Title 7">
            <a:extLst>
              <a:ext uri="{FF2B5EF4-FFF2-40B4-BE49-F238E27FC236}">
                <a16:creationId xmlns:a16="http://schemas.microsoft.com/office/drawing/2014/main" id="{423339CA-2D52-4B60-BE4A-B13088F6E08C}"/>
              </a:ext>
            </a:extLst>
          </p:cNvPr>
          <p:cNvSpPr txBox="1">
            <a:spLocks/>
          </p:cNvSpPr>
          <p:nvPr/>
        </p:nvSpPr>
        <p:spPr>
          <a:xfrm>
            <a:off x="5909503" y="3988628"/>
            <a:ext cx="1604384" cy="333375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0" dirty="0" err="1">
                <a:solidFill>
                  <a:srgbClr val="014067"/>
                </a:solidFill>
              </a:rPr>
              <a:t>Nivin</a:t>
            </a:r>
            <a:r>
              <a:rPr lang="en-US" sz="2400" b="0" dirty="0">
                <a:solidFill>
                  <a:srgbClr val="014067"/>
                </a:solidFill>
              </a:rPr>
              <a:t> Abbas</a:t>
            </a:r>
          </a:p>
        </p:txBody>
      </p:sp>
      <p:sp>
        <p:nvSpPr>
          <p:cNvPr id="41" name="Title 7">
            <a:extLst>
              <a:ext uri="{FF2B5EF4-FFF2-40B4-BE49-F238E27FC236}">
                <a16:creationId xmlns:a16="http://schemas.microsoft.com/office/drawing/2014/main" id="{55A61EB9-CBE3-4851-98C9-F36C84BE097C}"/>
              </a:ext>
            </a:extLst>
          </p:cNvPr>
          <p:cNvSpPr txBox="1">
            <a:spLocks/>
          </p:cNvSpPr>
          <p:nvPr/>
        </p:nvSpPr>
        <p:spPr>
          <a:xfrm>
            <a:off x="2924485" y="4045814"/>
            <a:ext cx="2235234" cy="333375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0" dirty="0" err="1">
                <a:solidFill>
                  <a:srgbClr val="014067"/>
                </a:solidFill>
              </a:rPr>
              <a:t>Marshood</a:t>
            </a:r>
            <a:r>
              <a:rPr lang="en-US" sz="2200" b="0" dirty="0">
                <a:solidFill>
                  <a:srgbClr val="014067"/>
                </a:solidFill>
              </a:rPr>
              <a:t> Ayoub</a:t>
            </a:r>
          </a:p>
        </p:txBody>
      </p:sp>
      <p:sp>
        <p:nvSpPr>
          <p:cNvPr id="42" name="Title 7">
            <a:extLst>
              <a:ext uri="{FF2B5EF4-FFF2-40B4-BE49-F238E27FC236}">
                <a16:creationId xmlns:a16="http://schemas.microsoft.com/office/drawing/2014/main" id="{80E2A77E-AD67-4943-8176-1A7191ACBE2F}"/>
              </a:ext>
            </a:extLst>
          </p:cNvPr>
          <p:cNvSpPr txBox="1">
            <a:spLocks/>
          </p:cNvSpPr>
          <p:nvPr/>
        </p:nvSpPr>
        <p:spPr>
          <a:xfrm>
            <a:off x="8100576" y="3993943"/>
            <a:ext cx="2137720" cy="333375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0" dirty="0">
                <a:solidFill>
                  <a:srgbClr val="014067"/>
                </a:solidFill>
              </a:rPr>
              <a:t>Rasheed Hisham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37BA0C-6231-4D87-B577-F213E135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2542"/>
            <a:ext cx="6250592" cy="17898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Managing The Parking Lot By A Smart  Application 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F5E5B5-8D22-4971-8219-F2063BF96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6415" y="2726133"/>
            <a:ext cx="6730538" cy="5418457"/>
          </a:xfrm>
        </p:spPr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Find an empty parking lot in the city/village.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The driver wastes time searching somewhere to park.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The driver wastes more fuel by searching a parking  lot or an empty space to park his car.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The driver pays high cost for parking lot 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The driver stops their car at the edges of the street.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No one knows about private parking lots.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b="1" spc="0" dirty="0">
                <a:solidFill>
                  <a:srgbClr val="014067"/>
                </a:solidFill>
                <a:cs typeface="+mn-cs"/>
              </a:rPr>
              <a:t>Inefficient use of existing parking capacity.</a:t>
            </a:r>
            <a:endParaRPr lang="he-IL" sz="2400" b="1" spc="0" dirty="0">
              <a:solidFill>
                <a:srgbClr val="014067"/>
              </a:solidFill>
              <a:cs typeface="+mn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D34A432-C6E4-4A1F-9AD7-3A8C1E0D9AB2}"/>
              </a:ext>
            </a:extLst>
          </p:cNvPr>
          <p:cNvSpPr txBox="1">
            <a:spLocks/>
          </p:cNvSpPr>
          <p:nvPr/>
        </p:nvSpPr>
        <p:spPr>
          <a:xfrm>
            <a:off x="7184967" y="1795000"/>
            <a:ext cx="2421196" cy="74595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Problems: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838082"/>
            <a:ext cx="1663182" cy="672865"/>
          </a:xfrm>
        </p:spPr>
        <p:txBody>
          <a:bodyPr/>
          <a:lstStyle/>
          <a:p>
            <a:r>
              <a:rPr lang="en-US" dirty="0"/>
              <a:t>Need: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30" y="1695796"/>
            <a:ext cx="4942829" cy="2859579"/>
          </a:xfrm>
        </p:spPr>
        <p:txBody>
          <a:bodyPr>
            <a:normAutofit/>
          </a:bodyPr>
          <a:lstStyle/>
          <a:p>
            <a:pPr lvl="0" algn="l" rtl="0"/>
            <a:r>
              <a:rPr lang="en-US" dirty="0"/>
              <a:t>Empty parking slots in parking lot.</a:t>
            </a:r>
          </a:p>
          <a:p>
            <a:pPr lvl="0" algn="l" rtl="0"/>
            <a:r>
              <a:rPr lang="en-US" dirty="0"/>
              <a:t>To find as fast as a parking lot.</a:t>
            </a:r>
          </a:p>
          <a:p>
            <a:pPr lvl="0" algn="l" rtl="0"/>
            <a:r>
              <a:rPr lang="en-US" dirty="0"/>
              <a:t>Save time.</a:t>
            </a:r>
          </a:p>
          <a:p>
            <a:pPr lvl="0" algn="l" rtl="0"/>
            <a:r>
              <a:rPr lang="en-US" dirty="0"/>
              <a:t>Reduce fuel consumption.</a:t>
            </a:r>
          </a:p>
          <a:p>
            <a:pPr lvl="0" algn="l" rtl="0"/>
            <a:r>
              <a:rPr lang="en-US" dirty="0"/>
              <a:t>Sharing small private parking lots.</a:t>
            </a:r>
          </a:p>
          <a:p>
            <a:pPr lvl="0" algn="l" rtl="0"/>
            <a:r>
              <a:rPr lang="en-US" dirty="0"/>
              <a:t>Location of parking lots.</a:t>
            </a:r>
          </a:p>
          <a:p>
            <a:pPr lvl="0" algn="l" rtl="0"/>
            <a:endParaRPr lang="en-US" dirty="0"/>
          </a:p>
          <a:p>
            <a:pPr lvl="0" algn="l" rtl="0"/>
            <a:endParaRPr lang="en-US" dirty="0"/>
          </a:p>
          <a:p>
            <a:pPr lvl="0" algn="l" rtl="0"/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8"/>
            <a:ext cx="3921952" cy="1215566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Why are we developing a solution?</a:t>
            </a:r>
            <a:endParaRPr lang="en-US" sz="3600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90" y="1674114"/>
            <a:ext cx="4942829" cy="4725338"/>
          </a:xfrm>
        </p:spPr>
        <p:txBody>
          <a:bodyPr>
            <a:normAutofit lnSpcReduction="10000"/>
          </a:bodyPr>
          <a:lstStyle/>
          <a:p>
            <a:pPr lvl="0" algn="l" rtl="0"/>
            <a:r>
              <a:rPr lang="en-US" dirty="0"/>
              <a:t>To reserve paring spot for a car before it arrives .</a:t>
            </a:r>
          </a:p>
          <a:p>
            <a:pPr lvl="0" algn="l" rtl="0"/>
            <a:r>
              <a:rPr lang="en-US" dirty="0"/>
              <a:t>Prevent the frustration of finding a parking spot.</a:t>
            </a:r>
          </a:p>
          <a:p>
            <a:pPr lvl="0" algn="l" rtl="0"/>
            <a:r>
              <a:rPr lang="en-US" dirty="0"/>
              <a:t>Make a smarter city and parking lots.</a:t>
            </a:r>
          </a:p>
          <a:p>
            <a:pPr lvl="0" algn="l" rtl="0"/>
            <a:r>
              <a:rPr lang="en-US" dirty="0"/>
              <a:t>low costs of parking fees.</a:t>
            </a:r>
          </a:p>
          <a:p>
            <a:pPr lvl="0" algn="l" rtl="0"/>
            <a:r>
              <a:rPr lang="en-US" dirty="0"/>
              <a:t>Encourage use of intelligent parking system .</a:t>
            </a:r>
          </a:p>
          <a:p>
            <a:pPr lvl="0" algn="l" rtl="0"/>
            <a:r>
              <a:rPr lang="en-US" dirty="0"/>
              <a:t>Saving time and fuel for drivers.</a:t>
            </a:r>
          </a:p>
          <a:p>
            <a:pPr lvl="0" algn="l" rtl="0"/>
            <a:r>
              <a:rPr lang="en-US" dirty="0"/>
              <a:t>Parking space comparisons .</a:t>
            </a:r>
          </a:p>
          <a:p>
            <a:pPr lvl="0" algn="l" rtl="0"/>
            <a:r>
              <a:rPr lang="en-US" dirty="0"/>
              <a:t>Parking capacity at real time.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348E6-159A-4D5C-A0AB-36DEC2FB2038}"/>
              </a:ext>
            </a:extLst>
          </p:cNvPr>
          <p:cNvSpPr/>
          <p:nvPr/>
        </p:nvSpPr>
        <p:spPr>
          <a:xfrm>
            <a:off x="8983578" y="137873"/>
            <a:ext cx="3039979" cy="8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</a:t>
            </a:r>
            <a:endParaRPr lang="en-US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Addressable Target Audience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algn="l" rtl="0">
              <a:buClr>
                <a:schemeClr val="accent2"/>
              </a:buClr>
            </a:pPr>
            <a:r>
              <a:rPr lang="en-US" dirty="0"/>
              <a:t>People that want to save time and fuel .</a:t>
            </a:r>
          </a:p>
          <a:p>
            <a:pPr algn="l" rtl="0">
              <a:buClr>
                <a:schemeClr val="accent2"/>
              </a:buClr>
            </a:pPr>
            <a:r>
              <a:rPr lang="en-US" dirty="0"/>
              <a:t>People that have a booking time at somewhere(doctor , restaurant ...).</a:t>
            </a:r>
          </a:p>
          <a:p>
            <a:pPr algn="l" rtl="0">
              <a:buClr>
                <a:schemeClr val="accent2"/>
              </a:buClr>
            </a:pPr>
            <a:r>
              <a:rPr lang="en-US" dirty="0"/>
              <a:t>People that visiting a place for first time.</a:t>
            </a:r>
          </a:p>
          <a:p>
            <a:pPr algn="l" rtl="0">
              <a:buClr>
                <a:schemeClr val="accent2"/>
              </a:buClr>
            </a:pPr>
            <a:endParaRPr lang="en-US" dirty="0"/>
          </a:p>
          <a:p>
            <a:pPr algn="l" rtl="0">
              <a:buClr>
                <a:schemeClr val="accent2"/>
              </a:buClr>
            </a:pPr>
            <a:endParaRPr lang="en-US" dirty="0"/>
          </a:p>
          <a:p>
            <a:pPr algn="l" rtl="0">
              <a:buClr>
                <a:schemeClr val="accent2"/>
              </a:buClr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Our clients and our users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algn="l" rtl="0">
              <a:buClr>
                <a:schemeClr val="accent2"/>
              </a:buClr>
            </a:pPr>
            <a:r>
              <a:rPr lang="en-US" dirty="0"/>
              <a:t>Users that are familiar using a smartphones and have a credit card.</a:t>
            </a:r>
          </a:p>
          <a:p>
            <a:pPr algn="l" rtl="0">
              <a:buClr>
                <a:schemeClr val="accent2"/>
              </a:buClr>
            </a:pPr>
            <a:r>
              <a:rPr lang="en-US" dirty="0"/>
              <a:t>Clients that have a parking lots. </a:t>
            </a:r>
          </a:p>
          <a:p>
            <a:pPr algn="l" rtl="0">
              <a:buClr>
                <a:schemeClr val="accent2"/>
              </a:buClr>
            </a:pPr>
            <a:endParaRPr lang="en-US" dirty="0"/>
          </a:p>
          <a:p>
            <a:pPr algn="l" rtl="0">
              <a:buClr>
                <a:schemeClr val="accent2"/>
              </a:buClr>
            </a:pP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1F6F8A-EE4B-4E7C-9D1E-4058FDB5CD5C}"/>
              </a:ext>
            </a:extLst>
          </p:cNvPr>
          <p:cNvSpPr/>
          <p:nvPr/>
        </p:nvSpPr>
        <p:spPr>
          <a:xfrm>
            <a:off x="10899321" y="209028"/>
            <a:ext cx="1061355" cy="5307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0" dirty="0"/>
              <a:t>solution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5225764" cy="1988722"/>
          </a:xfrm>
        </p:spPr>
        <p:txBody>
          <a:bodyPr/>
          <a:lstStyle/>
          <a:p>
            <a:pPr algn="l" rtl="0">
              <a:buClr>
                <a:schemeClr val="accent2"/>
              </a:buClr>
            </a:pPr>
            <a:r>
              <a:rPr lang="en-US" dirty="0"/>
              <a:t>We do an application for drivers to find an empty parking car lot as fast as they can, and they can see in real-time the capacity of the parking car lot and reserve a slot where to park.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83F76F-2655-4E22-ADEB-1BD0F063CB25}"/>
              </a:ext>
            </a:extLst>
          </p:cNvPr>
          <p:cNvSpPr/>
          <p:nvPr/>
        </p:nvSpPr>
        <p:spPr>
          <a:xfrm>
            <a:off x="11001829" y="209028"/>
            <a:ext cx="885369" cy="531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شكل بيضاوي 1138">
            <a:extLst>
              <a:ext uri="{FF2B5EF4-FFF2-40B4-BE49-F238E27FC236}">
                <a16:creationId xmlns:a16="http://schemas.microsoft.com/office/drawing/2014/main" id="{0F65C505-1781-411D-B4F7-05A742080084}"/>
              </a:ext>
            </a:extLst>
          </p:cNvPr>
          <p:cNvSpPr/>
          <p:nvPr/>
        </p:nvSpPr>
        <p:spPr>
          <a:xfrm>
            <a:off x="8110874" y="1083798"/>
            <a:ext cx="936103" cy="2731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Start </a:t>
            </a:r>
          </a:p>
        </p:txBody>
      </p:sp>
      <p:sp>
        <p:nvSpPr>
          <p:cNvPr id="14" name="مستطيل 1139">
            <a:extLst>
              <a:ext uri="{FF2B5EF4-FFF2-40B4-BE49-F238E27FC236}">
                <a16:creationId xmlns:a16="http://schemas.microsoft.com/office/drawing/2014/main" id="{B361193A-AC17-4407-8559-0508337C298E}"/>
              </a:ext>
            </a:extLst>
          </p:cNvPr>
          <p:cNvSpPr/>
          <p:nvPr/>
        </p:nvSpPr>
        <p:spPr>
          <a:xfrm>
            <a:off x="7787548" y="1515846"/>
            <a:ext cx="1512168" cy="5908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All the spots are free and app shows  the # of free spot.</a:t>
            </a:r>
            <a:endParaRPr lang="ar-SA" sz="900" b="1" dirty="0">
              <a:solidFill>
                <a:schemeClr val="tx1"/>
              </a:solidFill>
            </a:endParaRPr>
          </a:p>
        </p:txBody>
      </p:sp>
      <p:sp>
        <p:nvSpPr>
          <p:cNvPr id="15" name="مستطيل 1140">
            <a:extLst>
              <a:ext uri="{FF2B5EF4-FFF2-40B4-BE49-F238E27FC236}">
                <a16:creationId xmlns:a16="http://schemas.microsoft.com/office/drawing/2014/main" id="{5C14E4B4-8570-4A68-A733-FBB980FBABCD}"/>
              </a:ext>
            </a:extLst>
          </p:cNvPr>
          <p:cNvSpPr/>
          <p:nvPr/>
        </p:nvSpPr>
        <p:spPr>
          <a:xfrm>
            <a:off x="7782786" y="2307934"/>
            <a:ext cx="151693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100" b="1" dirty="0">
                <a:solidFill>
                  <a:schemeClr val="tx1"/>
                </a:solidFill>
              </a:rPr>
              <a:t>Driver reserve one of the free spots.</a:t>
            </a:r>
          </a:p>
        </p:txBody>
      </p:sp>
      <p:sp>
        <p:nvSpPr>
          <p:cNvPr id="16" name="معين 1141">
            <a:extLst>
              <a:ext uri="{FF2B5EF4-FFF2-40B4-BE49-F238E27FC236}">
                <a16:creationId xmlns:a16="http://schemas.microsoft.com/office/drawing/2014/main" id="{50632732-F31A-4D96-98D9-EF83E89F36BB}"/>
              </a:ext>
            </a:extLst>
          </p:cNvPr>
          <p:cNvSpPr/>
          <p:nvPr/>
        </p:nvSpPr>
        <p:spPr>
          <a:xfrm>
            <a:off x="7795824" y="3015539"/>
            <a:ext cx="1516930" cy="677763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900" b="1" dirty="0">
                <a:solidFill>
                  <a:schemeClr val="tx1"/>
                </a:solidFill>
              </a:rPr>
              <a:t>Did the driver make reservation ? </a:t>
            </a:r>
          </a:p>
        </p:txBody>
      </p:sp>
      <p:sp>
        <p:nvSpPr>
          <p:cNvPr id="19" name="مستطيل 1142">
            <a:extLst>
              <a:ext uri="{FF2B5EF4-FFF2-40B4-BE49-F238E27FC236}">
                <a16:creationId xmlns:a16="http://schemas.microsoft.com/office/drawing/2014/main" id="{7E08280D-0743-4DF4-BE91-4013253848F2}"/>
              </a:ext>
            </a:extLst>
          </p:cNvPr>
          <p:cNvSpPr/>
          <p:nvPr/>
        </p:nvSpPr>
        <p:spPr>
          <a:xfrm>
            <a:off x="7769870" y="3951642"/>
            <a:ext cx="1521692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Driver arrive the parking and the gate opens by camera image processing .</a:t>
            </a:r>
          </a:p>
        </p:txBody>
      </p:sp>
      <p:sp>
        <p:nvSpPr>
          <p:cNvPr id="20" name="معين 1143">
            <a:extLst>
              <a:ext uri="{FF2B5EF4-FFF2-40B4-BE49-F238E27FC236}">
                <a16:creationId xmlns:a16="http://schemas.microsoft.com/office/drawing/2014/main" id="{BCA8E613-0461-42FF-B600-DE6A07B6121B}"/>
              </a:ext>
            </a:extLst>
          </p:cNvPr>
          <p:cNvSpPr/>
          <p:nvPr/>
        </p:nvSpPr>
        <p:spPr>
          <a:xfrm>
            <a:off x="7752309" y="4718217"/>
            <a:ext cx="1521692" cy="64807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1050" b="1" dirty="0">
                <a:solidFill>
                  <a:schemeClr val="tx1"/>
                </a:solidFill>
              </a:rPr>
              <a:t>Is this the reserving car ?</a:t>
            </a:r>
          </a:p>
        </p:txBody>
      </p:sp>
      <p:sp>
        <p:nvSpPr>
          <p:cNvPr id="21" name="معين 1144">
            <a:extLst>
              <a:ext uri="{FF2B5EF4-FFF2-40B4-BE49-F238E27FC236}">
                <a16:creationId xmlns:a16="http://schemas.microsoft.com/office/drawing/2014/main" id="{B3DBA705-8969-4DFE-8082-139756083056}"/>
              </a:ext>
            </a:extLst>
          </p:cNvPr>
          <p:cNvSpPr/>
          <p:nvPr/>
        </p:nvSpPr>
        <p:spPr>
          <a:xfrm>
            <a:off x="7752309" y="5555310"/>
            <a:ext cx="1521692" cy="64807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900" b="1" dirty="0">
                <a:solidFill>
                  <a:schemeClr val="tx1"/>
                </a:solidFill>
              </a:rPr>
              <a:t>the reserving car leave the spot ?</a:t>
            </a:r>
          </a:p>
        </p:txBody>
      </p:sp>
      <p:cxnSp>
        <p:nvCxnSpPr>
          <p:cNvPr id="22" name="رابط بشكل مرفق 95">
            <a:extLst>
              <a:ext uri="{FF2B5EF4-FFF2-40B4-BE49-F238E27FC236}">
                <a16:creationId xmlns:a16="http://schemas.microsoft.com/office/drawing/2014/main" id="{AB5A539E-E6BE-4EEA-9369-FEECDA98D2EA}"/>
              </a:ext>
            </a:extLst>
          </p:cNvPr>
          <p:cNvCxnSpPr>
            <a:stCxn id="20" idx="3"/>
          </p:cNvCxnSpPr>
          <p:nvPr/>
        </p:nvCxnSpPr>
        <p:spPr>
          <a:xfrm>
            <a:off x="9274001" y="5042253"/>
            <a:ext cx="894628" cy="90010"/>
          </a:xfrm>
          <a:prstGeom prst="bentConnector3">
            <a:avLst>
              <a:gd name="adj1" fmla="val 42547"/>
            </a:avLst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رابط بشكل مرفق 2147">
            <a:extLst>
              <a:ext uri="{FF2B5EF4-FFF2-40B4-BE49-F238E27FC236}">
                <a16:creationId xmlns:a16="http://schemas.microsoft.com/office/drawing/2014/main" id="{FF1E54B5-7DD7-43D4-85A8-FD955A396B89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6856261" y="5042253"/>
            <a:ext cx="896048" cy="9001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رابط بشكل مرفق 206">
            <a:extLst>
              <a:ext uri="{FF2B5EF4-FFF2-40B4-BE49-F238E27FC236}">
                <a16:creationId xmlns:a16="http://schemas.microsoft.com/office/drawing/2014/main" id="{296F7BF9-9928-4C27-88C8-D88F76C0DBDD}"/>
              </a:ext>
            </a:extLst>
          </p:cNvPr>
          <p:cNvCxnSpPr/>
          <p:nvPr/>
        </p:nvCxnSpPr>
        <p:spPr>
          <a:xfrm>
            <a:off x="9283286" y="5865055"/>
            <a:ext cx="894628" cy="118591"/>
          </a:xfrm>
          <a:prstGeom prst="bentConnector3">
            <a:avLst>
              <a:gd name="adj1" fmla="val 42547"/>
            </a:avLst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رابط بشكل مرفق 207">
            <a:extLst>
              <a:ext uri="{FF2B5EF4-FFF2-40B4-BE49-F238E27FC236}">
                <a16:creationId xmlns:a16="http://schemas.microsoft.com/office/drawing/2014/main" id="{FBBCDEBC-BA65-46C4-ABD7-74E9CC9FCE68}"/>
              </a:ext>
            </a:extLst>
          </p:cNvPr>
          <p:cNvCxnSpPr/>
          <p:nvPr/>
        </p:nvCxnSpPr>
        <p:spPr>
          <a:xfrm rot="10800000" flipV="1">
            <a:off x="6856259" y="5863533"/>
            <a:ext cx="896048" cy="9001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رابط بشكل مرفق 208">
            <a:extLst>
              <a:ext uri="{FF2B5EF4-FFF2-40B4-BE49-F238E27FC236}">
                <a16:creationId xmlns:a16="http://schemas.microsoft.com/office/drawing/2014/main" id="{B5410DE2-6622-4571-9F1B-2ADD3B050441}"/>
              </a:ext>
            </a:extLst>
          </p:cNvPr>
          <p:cNvCxnSpPr/>
          <p:nvPr/>
        </p:nvCxnSpPr>
        <p:spPr>
          <a:xfrm>
            <a:off x="9312754" y="3363827"/>
            <a:ext cx="894628" cy="90010"/>
          </a:xfrm>
          <a:prstGeom prst="bentConnector3">
            <a:avLst>
              <a:gd name="adj1" fmla="val 42547"/>
            </a:avLst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متوازي أضلاع 1026">
            <a:extLst>
              <a:ext uri="{FF2B5EF4-FFF2-40B4-BE49-F238E27FC236}">
                <a16:creationId xmlns:a16="http://schemas.microsoft.com/office/drawing/2014/main" id="{2A6AA0E9-C86F-411E-93DC-60CCAA5560BF}"/>
              </a:ext>
            </a:extLst>
          </p:cNvPr>
          <p:cNvSpPr/>
          <p:nvPr/>
        </p:nvSpPr>
        <p:spPr>
          <a:xfrm>
            <a:off x="10226778" y="3186863"/>
            <a:ext cx="1196463" cy="60703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800" b="1" dirty="0">
                <a:solidFill>
                  <a:schemeClr val="tx1"/>
                </a:solidFill>
              </a:rPr>
              <a:t>the counter of this spot will show = X-1</a:t>
            </a:r>
          </a:p>
        </p:txBody>
      </p:sp>
      <p:sp>
        <p:nvSpPr>
          <p:cNvPr id="28" name="متوازي أضلاع 211">
            <a:extLst>
              <a:ext uri="{FF2B5EF4-FFF2-40B4-BE49-F238E27FC236}">
                <a16:creationId xmlns:a16="http://schemas.microsoft.com/office/drawing/2014/main" id="{A9B6D795-A1B2-48CF-9E6C-B14DEBB12027}"/>
              </a:ext>
            </a:extLst>
          </p:cNvPr>
          <p:cNvSpPr/>
          <p:nvPr/>
        </p:nvSpPr>
        <p:spPr>
          <a:xfrm>
            <a:off x="10168629" y="5635135"/>
            <a:ext cx="1254612" cy="568247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Thr</a:t>
            </a:r>
            <a:r>
              <a:rPr lang="en-US" sz="800" b="1" dirty="0">
                <a:solidFill>
                  <a:schemeClr val="tx1"/>
                </a:solidFill>
              </a:rPr>
              <a:t> counter will show the #of free spot increasing by 1</a:t>
            </a:r>
          </a:p>
        </p:txBody>
      </p:sp>
      <p:sp>
        <p:nvSpPr>
          <p:cNvPr id="29" name="متوازي أضلاع 212">
            <a:extLst>
              <a:ext uri="{FF2B5EF4-FFF2-40B4-BE49-F238E27FC236}">
                <a16:creationId xmlns:a16="http://schemas.microsoft.com/office/drawing/2014/main" id="{218D5B61-C065-4D63-B832-5CA4BB0F576F}"/>
              </a:ext>
            </a:extLst>
          </p:cNvPr>
          <p:cNvSpPr/>
          <p:nvPr/>
        </p:nvSpPr>
        <p:spPr>
          <a:xfrm>
            <a:off x="10197311" y="4718217"/>
            <a:ext cx="1225930" cy="69149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The gate will open and its spot will count the # of free space = X-1 </a:t>
            </a:r>
          </a:p>
        </p:txBody>
      </p:sp>
      <p:sp>
        <p:nvSpPr>
          <p:cNvPr id="30" name="متوازي أضلاع 213">
            <a:extLst>
              <a:ext uri="{FF2B5EF4-FFF2-40B4-BE49-F238E27FC236}">
                <a16:creationId xmlns:a16="http://schemas.microsoft.com/office/drawing/2014/main" id="{E5D05348-F675-427A-928C-2A6313F1F7FB}"/>
              </a:ext>
            </a:extLst>
          </p:cNvPr>
          <p:cNvSpPr/>
          <p:nvPr/>
        </p:nvSpPr>
        <p:spPr>
          <a:xfrm>
            <a:off x="5703296" y="5660918"/>
            <a:ext cx="1121650" cy="738356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The # of spots will stay until leaving </a:t>
            </a:r>
          </a:p>
        </p:txBody>
      </p:sp>
      <p:sp>
        <p:nvSpPr>
          <p:cNvPr id="31" name="متوازي أضلاع 214">
            <a:extLst>
              <a:ext uri="{FF2B5EF4-FFF2-40B4-BE49-F238E27FC236}">
                <a16:creationId xmlns:a16="http://schemas.microsoft.com/office/drawing/2014/main" id="{3B6B9195-F93E-4519-B9FE-B6322A6F6DB2}"/>
              </a:ext>
            </a:extLst>
          </p:cNvPr>
          <p:cNvSpPr/>
          <p:nvPr/>
        </p:nvSpPr>
        <p:spPr>
          <a:xfrm>
            <a:off x="5662602" y="4718217"/>
            <a:ext cx="1193657" cy="69149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The gate will stay close and the #of free space stay = X</a:t>
            </a:r>
          </a:p>
        </p:txBody>
      </p:sp>
      <p:cxnSp>
        <p:nvCxnSpPr>
          <p:cNvPr id="32" name="رابط كسهم مستقيم 1049">
            <a:extLst>
              <a:ext uri="{FF2B5EF4-FFF2-40B4-BE49-F238E27FC236}">
                <a16:creationId xmlns:a16="http://schemas.microsoft.com/office/drawing/2014/main" id="{EF7133E5-FBA5-43C8-91DC-389D257D8E9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8541251" y="2106743"/>
            <a:ext cx="2381" cy="201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رابط كسهم مستقيم 231">
            <a:extLst>
              <a:ext uri="{FF2B5EF4-FFF2-40B4-BE49-F238E27FC236}">
                <a16:creationId xmlns:a16="http://schemas.microsoft.com/office/drawing/2014/main" id="{9B0EE104-ECE4-4FB7-8982-0EDF7953C480}"/>
              </a:ext>
            </a:extLst>
          </p:cNvPr>
          <p:cNvCxnSpPr>
            <a:endCxn id="14" idx="0"/>
          </p:cNvCxnSpPr>
          <p:nvPr/>
        </p:nvCxnSpPr>
        <p:spPr>
          <a:xfrm>
            <a:off x="8541252" y="1374546"/>
            <a:ext cx="2380" cy="141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رابط كسهم مستقيم 239">
            <a:extLst>
              <a:ext uri="{FF2B5EF4-FFF2-40B4-BE49-F238E27FC236}">
                <a16:creationId xmlns:a16="http://schemas.microsoft.com/office/drawing/2014/main" id="{735A2EAE-A6E8-46EB-8FF8-E0E323B817AE}"/>
              </a:ext>
            </a:extLst>
          </p:cNvPr>
          <p:cNvCxnSpPr/>
          <p:nvPr/>
        </p:nvCxnSpPr>
        <p:spPr>
          <a:xfrm flipH="1">
            <a:off x="8509524" y="4499118"/>
            <a:ext cx="2381" cy="2011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رابط كسهم مستقيم 245">
            <a:extLst>
              <a:ext uri="{FF2B5EF4-FFF2-40B4-BE49-F238E27FC236}">
                <a16:creationId xmlns:a16="http://schemas.microsoft.com/office/drawing/2014/main" id="{F5DF7784-4737-47D5-A2E3-9AFC47D8ED00}"/>
              </a:ext>
            </a:extLst>
          </p:cNvPr>
          <p:cNvCxnSpPr/>
          <p:nvPr/>
        </p:nvCxnSpPr>
        <p:spPr>
          <a:xfrm flipH="1">
            <a:off x="8541251" y="2814348"/>
            <a:ext cx="2381" cy="201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رابط بشكل مرفق 1065">
            <a:extLst>
              <a:ext uri="{FF2B5EF4-FFF2-40B4-BE49-F238E27FC236}">
                <a16:creationId xmlns:a16="http://schemas.microsoft.com/office/drawing/2014/main" id="{CB52ADEE-B341-474B-81AA-7E04B28E3F1C}"/>
              </a:ext>
            </a:extLst>
          </p:cNvPr>
          <p:cNvCxnSpPr>
            <a:stCxn id="16" idx="1"/>
            <a:endCxn id="14" idx="1"/>
          </p:cNvCxnSpPr>
          <p:nvPr/>
        </p:nvCxnSpPr>
        <p:spPr>
          <a:xfrm rot="10800000">
            <a:off x="7787548" y="1811295"/>
            <a:ext cx="8276" cy="1543126"/>
          </a:xfrm>
          <a:prstGeom prst="bentConnector3">
            <a:avLst>
              <a:gd name="adj1" fmla="val 2862204"/>
            </a:avLst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مربع نص 1075">
            <a:extLst>
              <a:ext uri="{FF2B5EF4-FFF2-40B4-BE49-F238E27FC236}">
                <a16:creationId xmlns:a16="http://schemas.microsoft.com/office/drawing/2014/main" id="{E7305758-6320-452A-A646-E00F22E0BC33}"/>
              </a:ext>
            </a:extLst>
          </p:cNvPr>
          <p:cNvSpPr txBox="1"/>
          <p:nvPr/>
        </p:nvSpPr>
        <p:spPr>
          <a:xfrm>
            <a:off x="9551034" y="3015539"/>
            <a:ext cx="43204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200" b="1" dirty="0"/>
              <a:t>YES</a:t>
            </a:r>
            <a:endParaRPr lang="ar-SA" sz="1200" b="1" dirty="0"/>
          </a:p>
        </p:txBody>
      </p:sp>
      <p:sp>
        <p:nvSpPr>
          <p:cNvPr id="40" name="مربع نص 1076">
            <a:extLst>
              <a:ext uri="{FF2B5EF4-FFF2-40B4-BE49-F238E27FC236}">
                <a16:creationId xmlns:a16="http://schemas.microsoft.com/office/drawing/2014/main" id="{0DF21301-AA31-4B8E-9AEF-3C36B65F0C6A}"/>
              </a:ext>
            </a:extLst>
          </p:cNvPr>
          <p:cNvSpPr txBox="1"/>
          <p:nvPr/>
        </p:nvSpPr>
        <p:spPr>
          <a:xfrm>
            <a:off x="9551034" y="4700309"/>
            <a:ext cx="43204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050" b="1" dirty="0"/>
              <a:t>YES</a:t>
            </a:r>
            <a:endParaRPr lang="ar-SA" sz="1050" dirty="0"/>
          </a:p>
        </p:txBody>
      </p:sp>
      <p:sp>
        <p:nvSpPr>
          <p:cNvPr id="41" name="مستطيل 1077">
            <a:extLst>
              <a:ext uri="{FF2B5EF4-FFF2-40B4-BE49-F238E27FC236}">
                <a16:creationId xmlns:a16="http://schemas.microsoft.com/office/drawing/2014/main" id="{8BD48F7A-7FCA-428A-B7C5-2D86D2E959EF}"/>
              </a:ext>
            </a:extLst>
          </p:cNvPr>
          <p:cNvSpPr/>
          <p:nvPr/>
        </p:nvSpPr>
        <p:spPr>
          <a:xfrm>
            <a:off x="9591628" y="5558847"/>
            <a:ext cx="39145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050" b="1" dirty="0"/>
              <a:t>YES</a:t>
            </a:r>
            <a:endParaRPr lang="ar-SA" sz="1050" b="1" dirty="0"/>
          </a:p>
        </p:txBody>
      </p:sp>
      <p:sp>
        <p:nvSpPr>
          <p:cNvPr id="42" name="مستطيل 1080">
            <a:extLst>
              <a:ext uri="{FF2B5EF4-FFF2-40B4-BE49-F238E27FC236}">
                <a16:creationId xmlns:a16="http://schemas.microsoft.com/office/drawing/2014/main" id="{F10B5256-D81E-41C0-84D7-FBEF7C7E7D46}"/>
              </a:ext>
            </a:extLst>
          </p:cNvPr>
          <p:cNvSpPr/>
          <p:nvPr/>
        </p:nvSpPr>
        <p:spPr>
          <a:xfrm>
            <a:off x="6917640" y="4722425"/>
            <a:ext cx="38664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100" b="1" dirty="0"/>
              <a:t>NO</a:t>
            </a:r>
            <a:endParaRPr lang="ar-SA" sz="1100" dirty="0"/>
          </a:p>
        </p:txBody>
      </p:sp>
      <p:sp>
        <p:nvSpPr>
          <p:cNvPr id="43" name="مستطيل 1083">
            <a:extLst>
              <a:ext uri="{FF2B5EF4-FFF2-40B4-BE49-F238E27FC236}">
                <a16:creationId xmlns:a16="http://schemas.microsoft.com/office/drawing/2014/main" id="{26F826A7-FD8F-4D1E-A8EC-D8140A2B8C61}"/>
              </a:ext>
            </a:extLst>
          </p:cNvPr>
          <p:cNvSpPr/>
          <p:nvPr/>
        </p:nvSpPr>
        <p:spPr>
          <a:xfrm>
            <a:off x="6917640" y="5535764"/>
            <a:ext cx="40427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200" b="1" dirty="0"/>
              <a:t>NO</a:t>
            </a:r>
            <a:endParaRPr lang="ar-SA" sz="1200" dirty="0"/>
          </a:p>
        </p:txBody>
      </p:sp>
      <p:sp>
        <p:nvSpPr>
          <p:cNvPr id="44" name="مستطيل 34">
            <a:extLst>
              <a:ext uri="{FF2B5EF4-FFF2-40B4-BE49-F238E27FC236}">
                <a16:creationId xmlns:a16="http://schemas.microsoft.com/office/drawing/2014/main" id="{9B34AE4A-C80C-4508-9D43-71AE5FEDE847}"/>
              </a:ext>
            </a:extLst>
          </p:cNvPr>
          <p:cNvSpPr/>
          <p:nvPr/>
        </p:nvSpPr>
        <p:spPr>
          <a:xfrm>
            <a:off x="7602502" y="3015539"/>
            <a:ext cx="38664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100" b="1" dirty="0"/>
              <a:t>NO</a:t>
            </a:r>
            <a:endParaRPr lang="ar-SA" sz="1100" dirty="0"/>
          </a:p>
        </p:txBody>
      </p:sp>
      <p:sp>
        <p:nvSpPr>
          <p:cNvPr id="45" name="شكل بيضاوي 35">
            <a:extLst>
              <a:ext uri="{FF2B5EF4-FFF2-40B4-BE49-F238E27FC236}">
                <a16:creationId xmlns:a16="http://schemas.microsoft.com/office/drawing/2014/main" id="{1D9EA33A-7796-4918-A8F2-06F73A083227}"/>
              </a:ext>
            </a:extLst>
          </p:cNvPr>
          <p:cNvSpPr/>
          <p:nvPr/>
        </p:nvSpPr>
        <p:spPr>
          <a:xfrm>
            <a:off x="8062664" y="6286650"/>
            <a:ext cx="936103" cy="2731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Finish</a:t>
            </a:r>
          </a:p>
        </p:txBody>
      </p:sp>
      <p:cxnSp>
        <p:nvCxnSpPr>
          <p:cNvPr id="46" name="رابط بشكل مرفق 208">
            <a:extLst>
              <a:ext uri="{FF2B5EF4-FFF2-40B4-BE49-F238E27FC236}">
                <a16:creationId xmlns:a16="http://schemas.microsoft.com/office/drawing/2014/main" id="{97FB804E-FC52-4C6E-82AD-7BA2297804E2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9291562" y="3780370"/>
            <a:ext cx="1330894" cy="4593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D8D35CE-6F76-440F-A21F-9F74F7E4E82D}"/>
              </a:ext>
            </a:extLst>
          </p:cNvPr>
          <p:cNvSpPr/>
          <p:nvPr/>
        </p:nvSpPr>
        <p:spPr>
          <a:xfrm>
            <a:off x="5796079" y="195873"/>
            <a:ext cx="5565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and Flow-Chart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80EA4-4E49-4ED7-92E4-595CE867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9" y="4170373"/>
            <a:ext cx="4252144" cy="2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4CD91-3E5E-4367-9987-B52BBB8C3FBA}"/>
              </a:ext>
            </a:extLst>
          </p:cNvPr>
          <p:cNvSpPr/>
          <p:nvPr/>
        </p:nvSpPr>
        <p:spPr>
          <a:xfrm>
            <a:off x="11146971" y="0"/>
            <a:ext cx="9144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6841F0-26DC-4A7E-A389-D4D0E042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400050"/>
            <a:ext cx="4140328" cy="1543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991A05-4AF4-479A-AEDB-4ADAC420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400050"/>
            <a:ext cx="4622800" cy="1690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CCED93-D0FA-40CA-B8C3-0FDB577B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5" y="3023311"/>
            <a:ext cx="8007350" cy="34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8" y="475729"/>
            <a:ext cx="8330184" cy="1147968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What makes our solution better         or innovative?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A7823-4572-4654-BDAF-B4854A028FA1}"/>
              </a:ext>
            </a:extLst>
          </p:cNvPr>
          <p:cNvSpPr/>
          <p:nvPr/>
        </p:nvSpPr>
        <p:spPr>
          <a:xfrm>
            <a:off x="11077574" y="66676"/>
            <a:ext cx="809623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391CA2-4739-4FF2-9BA3-490DEA8D4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4011612"/>
          </a:xfrm>
        </p:spPr>
        <p:txBody>
          <a:bodyPr/>
          <a:lstStyle/>
          <a:p>
            <a:pPr rtl="0"/>
            <a:r>
              <a:rPr lang="en-US" sz="2500" dirty="0"/>
              <a:t>We provide our customers with </a:t>
            </a:r>
            <a:r>
              <a:rPr lang="en-US" sz="2500" dirty="0">
                <a:solidFill>
                  <a:srgbClr val="FF0000"/>
                </a:solidFill>
              </a:rPr>
              <a:t>information</a:t>
            </a:r>
            <a:r>
              <a:rPr lang="en-US" sz="2500" dirty="0"/>
              <a:t> on the nearest parking lot and, they can </a:t>
            </a:r>
            <a:r>
              <a:rPr lang="en-US" sz="2500" dirty="0">
                <a:solidFill>
                  <a:srgbClr val="FF0000"/>
                </a:solidFill>
              </a:rPr>
              <a:t>reserve</a:t>
            </a:r>
            <a:r>
              <a:rPr lang="en-US" sz="2500" dirty="0"/>
              <a:t> a slot.</a:t>
            </a:r>
            <a:endParaRPr lang="ar-SA" sz="2500" dirty="0"/>
          </a:p>
          <a:p>
            <a:pPr rtl="0"/>
            <a:r>
              <a:rPr lang="en-US" sz="2500" dirty="0"/>
              <a:t>We giving an option to </a:t>
            </a:r>
            <a:r>
              <a:rPr lang="en-US" sz="2500" dirty="0">
                <a:solidFill>
                  <a:srgbClr val="FF0000"/>
                </a:solidFill>
              </a:rPr>
              <a:t>share</a:t>
            </a:r>
            <a:r>
              <a:rPr lang="en-US" sz="2500" dirty="0"/>
              <a:t> every park in the world.</a:t>
            </a:r>
          </a:p>
          <a:p>
            <a:pPr rtl="0"/>
            <a:endParaRPr lang="en-US" sz="2500" dirty="0"/>
          </a:p>
          <a:p>
            <a:pPr rtl="0"/>
            <a:endParaRPr lang="en-US" sz="2500" dirty="0"/>
          </a:p>
          <a:p>
            <a:pPr rtl="0"/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D2DCA-0DF3-4A70-945E-6E89CC9B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107495"/>
            <a:ext cx="4276725" cy="673555"/>
          </a:xfrm>
        </p:spPr>
        <p:txBody>
          <a:bodyPr/>
          <a:lstStyle/>
          <a:p>
            <a:r>
              <a:rPr lang="en-US" dirty="0"/>
              <a:t>Business model </a:t>
            </a:r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AB878-3F10-424E-A89E-BC479DD2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925466"/>
            <a:ext cx="9439275" cy="57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3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1529</TotalTime>
  <Words>571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We Park</vt:lpstr>
      <vt:lpstr>Managing The Parking Lot By A Smart  Application </vt:lpstr>
      <vt:lpstr>Need:</vt:lpstr>
      <vt:lpstr>Why are we developing a solution?</vt:lpstr>
      <vt:lpstr>Market</vt:lpstr>
      <vt:lpstr>The solution</vt:lpstr>
      <vt:lpstr>PowerPoint Presentation</vt:lpstr>
      <vt:lpstr>What makes our solution better         or innovative?</vt:lpstr>
      <vt:lpstr>Business model </vt:lpstr>
      <vt:lpstr>Future Features &amp; Desserts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Park</dc:title>
  <dc:creator>rasheed hisham</dc:creator>
  <cp:lastModifiedBy>rasheed hisham</cp:lastModifiedBy>
  <cp:revision>26</cp:revision>
  <dcterms:created xsi:type="dcterms:W3CDTF">2020-12-04T01:31:53Z</dcterms:created>
  <dcterms:modified xsi:type="dcterms:W3CDTF">2020-12-05T03:01:41Z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